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8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1" r:id="rId6"/>
    <p:sldId id="262" r:id="rId7"/>
    <p:sldId id="270" r:id="rId8"/>
    <p:sldId id="271" r:id="rId9"/>
    <p:sldId id="272" r:id="rId10"/>
    <p:sldId id="273" r:id="rId11"/>
    <p:sldId id="274" r:id="rId12"/>
    <p:sldId id="275" r:id="rId13"/>
    <p:sldId id="263" r:id="rId14"/>
    <p:sldId id="264" r:id="rId15"/>
    <p:sldId id="265" r:id="rId16"/>
    <p:sldId id="266" r:id="rId17"/>
    <p:sldId id="267" r:id="rId18"/>
    <p:sldId id="276" r:id="rId19"/>
    <p:sldId id="268" r:id="rId20"/>
    <p:sldId id="269" r:id="rId21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94712"/>
  </p:normalViewPr>
  <p:slideViewPr>
    <p:cSldViewPr snapToGrid="0" snapToObjects="1">
      <p:cViewPr varScale="1">
        <p:scale>
          <a:sx n="136" d="100"/>
          <a:sy n="136" d="100"/>
        </p:scale>
        <p:origin x="42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1100"/>
              <a:buChar char="●"/>
              <a:defRPr sz="1100"/>
            </a:lvl1pPr>
            <a:lvl2pPr lvl="1">
              <a:spcBef>
                <a:spcPts val="0"/>
              </a:spcBef>
              <a:buSzPts val="1100"/>
              <a:buChar char="○"/>
              <a:defRPr sz="1100"/>
            </a:lvl2pPr>
            <a:lvl3pPr lvl="2">
              <a:spcBef>
                <a:spcPts val="0"/>
              </a:spcBef>
              <a:buSzPts val="1100"/>
              <a:buChar char="■"/>
              <a:defRPr sz="1100"/>
            </a:lvl3pPr>
            <a:lvl4pPr lvl="3">
              <a:spcBef>
                <a:spcPts val="0"/>
              </a:spcBef>
              <a:buSzPts val="1100"/>
              <a:buChar char="●"/>
              <a:defRPr sz="1100"/>
            </a:lvl4pPr>
            <a:lvl5pPr lvl="4">
              <a:spcBef>
                <a:spcPts val="0"/>
              </a:spcBef>
              <a:buSzPts val="1100"/>
              <a:buChar char="○"/>
              <a:defRPr sz="1100"/>
            </a:lvl5pPr>
            <a:lvl6pPr lvl="5">
              <a:spcBef>
                <a:spcPts val="0"/>
              </a:spcBef>
              <a:buSzPts val="1100"/>
              <a:buChar char="■"/>
              <a:defRPr sz="1100"/>
            </a:lvl6pPr>
            <a:lvl7pPr lvl="6">
              <a:spcBef>
                <a:spcPts val="0"/>
              </a:spcBef>
              <a:buSzPts val="1100"/>
              <a:buChar char="●"/>
              <a:defRPr sz="1100"/>
            </a:lvl7pPr>
            <a:lvl8pPr lvl="7">
              <a:spcBef>
                <a:spcPts val="0"/>
              </a:spcBef>
              <a:buSzPts val="1100"/>
              <a:buChar char="○"/>
              <a:defRPr sz="1100"/>
            </a:lvl8pPr>
            <a:lvl9pPr lvl="8">
              <a:spcBef>
                <a:spcPts val="0"/>
              </a:spcBef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61512746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2783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Shape 12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/>
              <a:t>Days of week factor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" sz="950">
                <a:solidFill>
                  <a:srgbClr val="222222"/>
                </a:solidFill>
                <a:highlight>
                  <a:srgbClr val="FFFFFF"/>
                </a:highlight>
              </a:rPr>
              <a:t>sales volumes are highly unequal with a heavy right tail in the distribution. We benefit a lot through taking logs</a:t>
            </a:r>
          </a:p>
        </p:txBody>
      </p:sp>
    </p:spTree>
    <p:extLst>
      <p:ext uri="{BB962C8B-B14F-4D97-AF65-F5344CB8AC3E}">
        <p14:creationId xmlns:p14="http://schemas.microsoft.com/office/powerpoint/2010/main" val="13399858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Shape 1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-69850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/>
              <a:t>This metric is suitable when predicting values across a large range of orders of magnitudes. It avoids penalizing large differences in prediction when both the predicted and the true number are large: predicting 5 when the true value is 50 is penalized more than predicting 500 when the true value is 545.</a:t>
            </a:r>
          </a:p>
          <a:p>
            <a:pPr marL="0" lvl="0" indent="0">
              <a:spcBef>
                <a:spcPts val="0"/>
              </a:spcBef>
              <a:buNone/>
            </a:pPr>
            <a:endParaRPr sz="1200"/>
          </a:p>
        </p:txBody>
      </p:sp>
    </p:spTree>
    <p:extLst>
      <p:ext uri="{BB962C8B-B14F-4D97-AF65-F5344CB8AC3E}">
        <p14:creationId xmlns:p14="http://schemas.microsoft.com/office/powerpoint/2010/main" val="4819311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Shape 1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64421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Shape 1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34553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04341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67227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57921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84043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14538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7275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Shape 1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/>
              <a:t>Taking logs: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" sz="950">
                <a:solidFill>
                  <a:srgbClr val="222222"/>
                </a:solidFill>
                <a:highlight>
                  <a:srgbClr val="FFFFFF"/>
                </a:highlight>
              </a:rPr>
              <a:t>sales volumes are highly unequal with a heavy right tail in the distribution. We benefit a lot through taking logs</a:t>
            </a:r>
          </a:p>
        </p:txBody>
      </p:sp>
    </p:spTree>
    <p:extLst>
      <p:ext uri="{BB962C8B-B14F-4D97-AF65-F5344CB8AC3E}">
        <p14:creationId xmlns:p14="http://schemas.microsoft.com/office/powerpoint/2010/main" val="11250482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Shape 11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/>
              <a:t>Days of week factor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" sz="950">
                <a:solidFill>
                  <a:srgbClr val="222222"/>
                </a:solidFill>
                <a:highlight>
                  <a:srgbClr val="FFFFFF"/>
                </a:highlight>
              </a:rPr>
              <a:t>sales volumes are highly unequal with a heavy right tail in the distribution. We benefit a lot through taking logs</a:t>
            </a:r>
          </a:p>
        </p:txBody>
      </p:sp>
    </p:spTree>
    <p:extLst>
      <p:ext uri="{BB962C8B-B14F-4D97-AF65-F5344CB8AC3E}">
        <p14:creationId xmlns:p14="http://schemas.microsoft.com/office/powerpoint/2010/main" val="918208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dk2"/>
                </a:solidFill>
              </a:rPr>
              <a:t>‹#›</a:t>
            </a:fld>
            <a:endParaRPr lang="en" sz="1000">
              <a:solidFill>
                <a:schemeClr val="dk2"/>
              </a:solidFill>
            </a:endParaRPr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dk2"/>
                </a:solidFill>
              </a:rPr>
              <a:t>‹#›</a:t>
            </a:fld>
            <a:endParaRPr lang="en" sz="1000">
              <a:solidFill>
                <a:schemeClr val="dk2"/>
              </a:solidFill>
            </a:endParaRPr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dk2"/>
                </a:solidFill>
              </a:rPr>
              <a:t>‹#›</a:t>
            </a:fld>
            <a:endParaRPr lang="en" sz="1000">
              <a:solidFill>
                <a:schemeClr val="dk2"/>
              </a:solidFill>
            </a:endParaRPr>
          </a:p>
        </p:txBody>
      </p:sp>
    </p:spTree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1_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 algn="ctr">
              <a:spcBef>
                <a:spcPts val="0"/>
              </a:spcBef>
              <a:buSzPts val="3600"/>
              <a:buNone/>
              <a:defRPr sz="3600"/>
            </a:lvl1pPr>
            <a:lvl2pPr lvl="1" algn="ctr">
              <a:spcBef>
                <a:spcPts val="0"/>
              </a:spcBef>
              <a:buSzPts val="3600"/>
              <a:buNone/>
              <a:defRPr sz="3600"/>
            </a:lvl2pPr>
            <a:lvl3pPr lvl="2" algn="ctr">
              <a:spcBef>
                <a:spcPts val="0"/>
              </a:spcBef>
              <a:buSzPts val="3600"/>
              <a:buNone/>
              <a:defRPr sz="3600"/>
            </a:lvl3pPr>
            <a:lvl4pPr lvl="3" algn="ctr">
              <a:spcBef>
                <a:spcPts val="0"/>
              </a:spcBef>
              <a:buSzPts val="3600"/>
              <a:buNone/>
              <a:defRPr sz="3600"/>
            </a:lvl4pPr>
            <a:lvl5pPr lvl="4" algn="ctr">
              <a:spcBef>
                <a:spcPts val="0"/>
              </a:spcBef>
              <a:buSzPts val="3600"/>
              <a:buNone/>
              <a:defRPr sz="3600"/>
            </a:lvl5pPr>
            <a:lvl6pPr lvl="5" algn="ctr">
              <a:spcBef>
                <a:spcPts val="0"/>
              </a:spcBef>
              <a:buSzPts val="3600"/>
              <a:buNone/>
              <a:defRPr sz="3600"/>
            </a:lvl6pPr>
            <a:lvl7pPr lvl="6" algn="ctr">
              <a:spcBef>
                <a:spcPts val="0"/>
              </a:spcBef>
              <a:buSzPts val="3600"/>
              <a:buNone/>
              <a:defRPr sz="3600"/>
            </a:lvl7pPr>
            <a:lvl8pPr lvl="7" algn="ctr">
              <a:spcBef>
                <a:spcPts val="0"/>
              </a:spcBef>
              <a:buSzPts val="3600"/>
              <a:buNone/>
              <a:defRPr sz="3600"/>
            </a:lvl8pPr>
            <a:lvl9pPr lvl="8" algn="ctr">
              <a:spcBef>
                <a:spcPts val="0"/>
              </a:spcBef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8657372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algn="ctr">
              <a:spcBef>
                <a:spcPts val="0"/>
              </a:spcBef>
              <a:buSzPts val="4200"/>
              <a:buNone/>
              <a:defRPr sz="4200"/>
            </a:lvl1pPr>
            <a:lvl2pPr lvl="1" algn="ctr">
              <a:spcBef>
                <a:spcPts val="0"/>
              </a:spcBef>
              <a:buSzPts val="4200"/>
              <a:buNone/>
              <a:defRPr sz="4200"/>
            </a:lvl2pPr>
            <a:lvl3pPr lvl="2" algn="ctr">
              <a:spcBef>
                <a:spcPts val="0"/>
              </a:spcBef>
              <a:buSzPts val="4200"/>
              <a:buNone/>
              <a:defRPr sz="4200"/>
            </a:lvl3pPr>
            <a:lvl4pPr lvl="3" algn="ctr">
              <a:spcBef>
                <a:spcPts val="0"/>
              </a:spcBef>
              <a:buSzPts val="4200"/>
              <a:buNone/>
              <a:defRPr sz="4200"/>
            </a:lvl4pPr>
            <a:lvl5pPr lvl="4" algn="ctr">
              <a:spcBef>
                <a:spcPts val="0"/>
              </a:spcBef>
              <a:buSzPts val="4200"/>
              <a:buNone/>
              <a:defRPr sz="4200"/>
            </a:lvl5pPr>
            <a:lvl6pPr lvl="5" algn="ctr">
              <a:spcBef>
                <a:spcPts val="0"/>
              </a:spcBef>
              <a:buSzPts val="4200"/>
              <a:buNone/>
              <a:defRPr sz="4200"/>
            </a:lvl6pPr>
            <a:lvl7pPr lvl="6" algn="ctr">
              <a:spcBef>
                <a:spcPts val="0"/>
              </a:spcBef>
              <a:buSzPts val="4200"/>
              <a:buNone/>
              <a:defRPr sz="4200"/>
            </a:lvl7pPr>
            <a:lvl8pPr lvl="7" algn="ctr">
              <a:spcBef>
                <a:spcPts val="0"/>
              </a:spcBef>
              <a:buSzPts val="4200"/>
              <a:buNone/>
              <a:defRPr sz="4200"/>
            </a:lvl8pPr>
            <a:lvl9pPr lvl="8" algn="ctr">
              <a:spcBef>
                <a:spcPts val="0"/>
              </a:spcBef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spcBef>
                <a:spcPts val="0"/>
              </a:spcBef>
              <a:buSzPts val="1800"/>
              <a:buChar char="●"/>
              <a:defRPr/>
            </a:lvl1pPr>
            <a:lvl2pPr lvl="1">
              <a:spcBef>
                <a:spcPts val="0"/>
              </a:spcBef>
              <a:buSzPts val="1400"/>
              <a:buChar char="○"/>
              <a:defRPr/>
            </a:lvl2pPr>
            <a:lvl3pPr lvl="2">
              <a:spcBef>
                <a:spcPts val="0"/>
              </a:spcBef>
              <a:buSzPts val="1400"/>
              <a:buChar char="■"/>
              <a:defRPr/>
            </a:lvl3pPr>
            <a:lvl4pPr lvl="3">
              <a:spcBef>
                <a:spcPts val="0"/>
              </a:spcBef>
              <a:buSzPts val="1400"/>
              <a:buChar char="●"/>
              <a:defRPr/>
            </a:lvl4pPr>
            <a:lvl5pPr lvl="4">
              <a:spcBef>
                <a:spcPts val="0"/>
              </a:spcBef>
              <a:buSzPts val="1400"/>
              <a:buChar char="○"/>
              <a:defRPr/>
            </a:lvl5pPr>
            <a:lvl6pPr lvl="5">
              <a:spcBef>
                <a:spcPts val="0"/>
              </a:spcBef>
              <a:buSzPts val="1400"/>
              <a:buChar char="■"/>
              <a:defRPr/>
            </a:lvl6pPr>
            <a:lvl7pPr lvl="6">
              <a:spcBef>
                <a:spcPts val="0"/>
              </a:spcBef>
              <a:buSzPts val="1400"/>
              <a:buChar char="●"/>
              <a:defRPr/>
            </a:lvl7pPr>
            <a:lvl8pPr lvl="7">
              <a:spcBef>
                <a:spcPts val="0"/>
              </a:spcBef>
              <a:buSzPts val="1400"/>
              <a:buChar char="○"/>
              <a:defRPr/>
            </a:lvl8pPr>
            <a:lvl9pPr lvl="8">
              <a:spcBef>
                <a:spcPts val="0"/>
              </a:spcBef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2443027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2800"/>
              <a:buNone/>
              <a:defRPr/>
            </a:lvl1pPr>
            <a:lvl2pPr lvl="1">
              <a:spcBef>
                <a:spcPts val="0"/>
              </a:spcBef>
              <a:buSzPts val="2800"/>
              <a:buNone/>
              <a:defRPr/>
            </a:lvl2pPr>
            <a:lvl3pPr lvl="2">
              <a:spcBef>
                <a:spcPts val="0"/>
              </a:spcBef>
              <a:buSzPts val="2800"/>
              <a:buNone/>
              <a:defRPr/>
            </a:lvl3pPr>
            <a:lvl4pPr lvl="3">
              <a:spcBef>
                <a:spcPts val="0"/>
              </a:spcBef>
              <a:buSzPts val="2800"/>
              <a:buNone/>
              <a:defRPr/>
            </a:lvl4pPr>
            <a:lvl5pPr lvl="4">
              <a:spcBef>
                <a:spcPts val="0"/>
              </a:spcBef>
              <a:buSzPts val="2800"/>
              <a:buNone/>
              <a:defRPr/>
            </a:lvl5pPr>
            <a:lvl6pPr lvl="5">
              <a:spcBef>
                <a:spcPts val="0"/>
              </a:spcBef>
              <a:buSzPts val="2800"/>
              <a:buNone/>
              <a:defRPr/>
            </a:lvl6pPr>
            <a:lvl7pPr lvl="6">
              <a:spcBef>
                <a:spcPts val="0"/>
              </a:spcBef>
              <a:buSzPts val="2800"/>
              <a:buNone/>
              <a:defRPr/>
            </a:lvl7pPr>
            <a:lvl8pPr lvl="7">
              <a:spcBef>
                <a:spcPts val="0"/>
              </a:spcBef>
              <a:buSzPts val="2800"/>
              <a:buNone/>
              <a:defRPr/>
            </a:lvl8pPr>
            <a:lvl9pPr lvl="8">
              <a:spcBef>
                <a:spcPts val="0"/>
              </a:spcBef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1400"/>
              <a:buChar char="●"/>
              <a:defRPr sz="1400"/>
            </a:lvl1pPr>
            <a:lvl2pPr lvl="1">
              <a:spcBef>
                <a:spcPts val="0"/>
              </a:spcBef>
              <a:buSzPts val="1200"/>
              <a:buChar char="○"/>
              <a:defRPr sz="1200"/>
            </a:lvl2pPr>
            <a:lvl3pPr lvl="2">
              <a:spcBef>
                <a:spcPts val="0"/>
              </a:spcBef>
              <a:buSzPts val="1200"/>
              <a:buChar char="■"/>
              <a:defRPr sz="1200"/>
            </a:lvl3pPr>
            <a:lvl4pPr lvl="3">
              <a:spcBef>
                <a:spcPts val="0"/>
              </a:spcBef>
              <a:buSzPts val="1200"/>
              <a:buChar char="●"/>
              <a:defRPr sz="1200"/>
            </a:lvl4pPr>
            <a:lvl5pPr lvl="4">
              <a:spcBef>
                <a:spcPts val="0"/>
              </a:spcBef>
              <a:buSzPts val="1200"/>
              <a:buChar char="○"/>
              <a:defRPr sz="1200"/>
            </a:lvl5pPr>
            <a:lvl6pPr lvl="5">
              <a:spcBef>
                <a:spcPts val="0"/>
              </a:spcBef>
              <a:buSzPts val="1200"/>
              <a:buChar char="■"/>
              <a:defRPr sz="1200"/>
            </a:lvl6pPr>
            <a:lvl7pPr lvl="6">
              <a:spcBef>
                <a:spcPts val="0"/>
              </a:spcBef>
              <a:buSzPts val="1200"/>
              <a:buChar char="●"/>
              <a:defRPr sz="1200"/>
            </a:lvl7pPr>
            <a:lvl8pPr lvl="7">
              <a:spcBef>
                <a:spcPts val="0"/>
              </a:spcBef>
              <a:buSzPts val="1200"/>
              <a:buChar char="○"/>
              <a:defRPr sz="1200"/>
            </a:lvl8pPr>
            <a:lvl9pPr lvl="8">
              <a:spcBef>
                <a:spcPts val="0"/>
              </a:spcBef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1400"/>
              <a:buChar char="●"/>
              <a:defRPr sz="1400"/>
            </a:lvl1pPr>
            <a:lvl2pPr lvl="1">
              <a:spcBef>
                <a:spcPts val="0"/>
              </a:spcBef>
              <a:buSzPts val="1200"/>
              <a:buChar char="○"/>
              <a:defRPr sz="1200"/>
            </a:lvl2pPr>
            <a:lvl3pPr lvl="2">
              <a:spcBef>
                <a:spcPts val="0"/>
              </a:spcBef>
              <a:buSzPts val="1200"/>
              <a:buChar char="■"/>
              <a:defRPr sz="1200"/>
            </a:lvl3pPr>
            <a:lvl4pPr lvl="3">
              <a:spcBef>
                <a:spcPts val="0"/>
              </a:spcBef>
              <a:buSzPts val="1200"/>
              <a:buChar char="●"/>
              <a:defRPr sz="1200"/>
            </a:lvl4pPr>
            <a:lvl5pPr lvl="4">
              <a:spcBef>
                <a:spcPts val="0"/>
              </a:spcBef>
              <a:buSzPts val="1200"/>
              <a:buChar char="○"/>
              <a:defRPr sz="1200"/>
            </a:lvl5pPr>
            <a:lvl6pPr lvl="5">
              <a:spcBef>
                <a:spcPts val="0"/>
              </a:spcBef>
              <a:buSzPts val="1200"/>
              <a:buChar char="■"/>
              <a:defRPr sz="1200"/>
            </a:lvl6pPr>
            <a:lvl7pPr lvl="6">
              <a:spcBef>
                <a:spcPts val="0"/>
              </a:spcBef>
              <a:buSzPts val="1200"/>
              <a:buChar char="●"/>
              <a:defRPr sz="1200"/>
            </a:lvl7pPr>
            <a:lvl8pPr lvl="7">
              <a:spcBef>
                <a:spcPts val="0"/>
              </a:spcBef>
              <a:buSzPts val="1200"/>
              <a:buChar char="○"/>
              <a:defRPr sz="1200"/>
            </a:lvl8pPr>
            <a:lvl9pPr lvl="8">
              <a:spcBef>
                <a:spcPts val="0"/>
              </a:spcBef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8004975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2800"/>
              <a:buNone/>
              <a:defRPr/>
            </a:lvl1pPr>
            <a:lvl2pPr lvl="1">
              <a:spcBef>
                <a:spcPts val="0"/>
              </a:spcBef>
              <a:buSzPts val="2800"/>
              <a:buNone/>
              <a:defRPr/>
            </a:lvl2pPr>
            <a:lvl3pPr lvl="2">
              <a:spcBef>
                <a:spcPts val="0"/>
              </a:spcBef>
              <a:buSzPts val="2800"/>
              <a:buNone/>
              <a:defRPr/>
            </a:lvl3pPr>
            <a:lvl4pPr lvl="3">
              <a:spcBef>
                <a:spcPts val="0"/>
              </a:spcBef>
              <a:buSzPts val="2800"/>
              <a:buNone/>
              <a:defRPr/>
            </a:lvl4pPr>
            <a:lvl5pPr lvl="4">
              <a:spcBef>
                <a:spcPts val="0"/>
              </a:spcBef>
              <a:buSzPts val="2800"/>
              <a:buNone/>
              <a:defRPr/>
            </a:lvl5pPr>
            <a:lvl6pPr lvl="5">
              <a:spcBef>
                <a:spcPts val="0"/>
              </a:spcBef>
              <a:buSzPts val="2800"/>
              <a:buNone/>
              <a:defRPr/>
            </a:lvl6pPr>
            <a:lvl7pPr lvl="6">
              <a:spcBef>
                <a:spcPts val="0"/>
              </a:spcBef>
              <a:buSzPts val="2800"/>
              <a:buNone/>
              <a:defRPr/>
            </a:lvl7pPr>
            <a:lvl8pPr lvl="7">
              <a:spcBef>
                <a:spcPts val="0"/>
              </a:spcBef>
              <a:buSzPts val="2800"/>
              <a:buNone/>
              <a:defRPr/>
            </a:lvl8pPr>
            <a:lvl9pPr lvl="8">
              <a:spcBef>
                <a:spcPts val="0"/>
              </a:spcBef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1800"/>
              <a:buChar char="●"/>
              <a:defRPr/>
            </a:lvl1pPr>
            <a:lvl2pPr lvl="1">
              <a:spcBef>
                <a:spcPts val="0"/>
              </a:spcBef>
              <a:buSzPts val="1400"/>
              <a:buChar char="○"/>
              <a:defRPr/>
            </a:lvl2pPr>
            <a:lvl3pPr lvl="2">
              <a:spcBef>
                <a:spcPts val="0"/>
              </a:spcBef>
              <a:buSzPts val="1400"/>
              <a:buChar char="■"/>
              <a:defRPr/>
            </a:lvl3pPr>
            <a:lvl4pPr lvl="3">
              <a:spcBef>
                <a:spcPts val="0"/>
              </a:spcBef>
              <a:buSzPts val="1400"/>
              <a:buChar char="●"/>
              <a:defRPr/>
            </a:lvl4pPr>
            <a:lvl5pPr lvl="4">
              <a:spcBef>
                <a:spcPts val="0"/>
              </a:spcBef>
              <a:buSzPts val="1400"/>
              <a:buChar char="○"/>
              <a:defRPr/>
            </a:lvl5pPr>
            <a:lvl6pPr lvl="5">
              <a:spcBef>
                <a:spcPts val="0"/>
              </a:spcBef>
              <a:buSzPts val="1400"/>
              <a:buChar char="■"/>
              <a:defRPr/>
            </a:lvl6pPr>
            <a:lvl7pPr lvl="6">
              <a:spcBef>
                <a:spcPts val="0"/>
              </a:spcBef>
              <a:buSzPts val="1400"/>
              <a:buChar char="●"/>
              <a:defRPr/>
            </a:lvl7pPr>
            <a:lvl8pPr lvl="7">
              <a:spcBef>
                <a:spcPts val="0"/>
              </a:spcBef>
              <a:buSzPts val="1400"/>
              <a:buChar char="○"/>
              <a:defRPr/>
            </a:lvl8pPr>
            <a:lvl9pPr lvl="8">
              <a:spcBef>
                <a:spcPts val="0"/>
              </a:spcBef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1245227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spcBef>
                <a:spcPts val="0"/>
              </a:spcBef>
              <a:buSzPts val="4800"/>
              <a:buNone/>
              <a:defRPr sz="4800"/>
            </a:lvl1pPr>
            <a:lvl2pPr lvl="1">
              <a:spcBef>
                <a:spcPts val="0"/>
              </a:spcBef>
              <a:buSzPts val="4800"/>
              <a:buNone/>
              <a:defRPr sz="4800"/>
            </a:lvl2pPr>
            <a:lvl3pPr lvl="2">
              <a:spcBef>
                <a:spcPts val="0"/>
              </a:spcBef>
              <a:buSzPts val="4800"/>
              <a:buNone/>
              <a:defRPr sz="4800"/>
            </a:lvl3pPr>
            <a:lvl4pPr lvl="3">
              <a:spcBef>
                <a:spcPts val="0"/>
              </a:spcBef>
              <a:buSzPts val="4800"/>
              <a:buNone/>
              <a:defRPr sz="4800"/>
            </a:lvl4pPr>
            <a:lvl5pPr lvl="4">
              <a:spcBef>
                <a:spcPts val="0"/>
              </a:spcBef>
              <a:buSzPts val="4800"/>
              <a:buNone/>
              <a:defRPr sz="4800"/>
            </a:lvl5pPr>
            <a:lvl6pPr lvl="5">
              <a:spcBef>
                <a:spcPts val="0"/>
              </a:spcBef>
              <a:buSzPts val="4800"/>
              <a:buNone/>
              <a:defRPr sz="4800"/>
            </a:lvl6pPr>
            <a:lvl7pPr lvl="6">
              <a:spcBef>
                <a:spcPts val="0"/>
              </a:spcBef>
              <a:buSzPts val="4800"/>
              <a:buNone/>
              <a:defRPr sz="4800"/>
            </a:lvl7pPr>
            <a:lvl8pPr lvl="7">
              <a:spcBef>
                <a:spcPts val="0"/>
              </a:spcBef>
              <a:buSzPts val="4800"/>
              <a:buNone/>
              <a:defRPr sz="4800"/>
            </a:lvl8pPr>
            <a:lvl9pPr lvl="8">
              <a:spcBef>
                <a:spcPts val="0"/>
              </a:spcBef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431597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algn="ctr">
              <a:spcBef>
                <a:spcPts val="0"/>
              </a:spcBef>
              <a:buSzPts val="12000"/>
              <a:buNone/>
              <a:defRPr sz="12000"/>
            </a:lvl1pPr>
            <a:lvl2pPr lvl="1" algn="ctr">
              <a:spcBef>
                <a:spcPts val="0"/>
              </a:spcBef>
              <a:buSzPts val="12000"/>
              <a:buNone/>
              <a:defRPr sz="12000"/>
            </a:lvl2pPr>
            <a:lvl3pPr lvl="2" algn="ctr">
              <a:spcBef>
                <a:spcPts val="0"/>
              </a:spcBef>
              <a:buSzPts val="12000"/>
              <a:buNone/>
              <a:defRPr sz="12000"/>
            </a:lvl3pPr>
            <a:lvl4pPr lvl="3" algn="ctr">
              <a:spcBef>
                <a:spcPts val="0"/>
              </a:spcBef>
              <a:buSzPts val="12000"/>
              <a:buNone/>
              <a:defRPr sz="12000"/>
            </a:lvl4pPr>
            <a:lvl5pPr lvl="4" algn="ctr">
              <a:spcBef>
                <a:spcPts val="0"/>
              </a:spcBef>
              <a:buSzPts val="12000"/>
              <a:buNone/>
              <a:defRPr sz="12000"/>
            </a:lvl5pPr>
            <a:lvl6pPr lvl="5" algn="ctr">
              <a:spcBef>
                <a:spcPts val="0"/>
              </a:spcBef>
              <a:buSzPts val="12000"/>
              <a:buNone/>
              <a:defRPr sz="12000"/>
            </a:lvl6pPr>
            <a:lvl7pPr lvl="6" algn="ctr">
              <a:spcBef>
                <a:spcPts val="0"/>
              </a:spcBef>
              <a:buSzPts val="12000"/>
              <a:buNone/>
              <a:defRPr sz="12000"/>
            </a:lvl7pPr>
            <a:lvl8pPr lvl="7" algn="ctr">
              <a:spcBef>
                <a:spcPts val="0"/>
              </a:spcBef>
              <a:buSzPts val="12000"/>
              <a:buNone/>
              <a:defRPr sz="12000"/>
            </a:lvl8pPr>
            <a:lvl9pPr lvl="8" algn="ctr">
              <a:spcBef>
                <a:spcPts val="0"/>
              </a:spcBef>
              <a:buSzPts val="12000"/>
              <a:buNone/>
              <a:defRPr sz="12000"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ctr">
              <a:spcBef>
                <a:spcPts val="0"/>
              </a:spcBef>
              <a:buSzPts val="1800"/>
              <a:buChar char="●"/>
              <a:defRPr/>
            </a:lvl1pPr>
            <a:lvl2pPr lvl="1" algn="ctr">
              <a:spcBef>
                <a:spcPts val="0"/>
              </a:spcBef>
              <a:buSzPts val="1400"/>
              <a:buChar char="○"/>
              <a:defRPr/>
            </a:lvl2pPr>
            <a:lvl3pPr lvl="2" algn="ctr">
              <a:spcBef>
                <a:spcPts val="0"/>
              </a:spcBef>
              <a:buSzPts val="1400"/>
              <a:buChar char="■"/>
              <a:defRPr/>
            </a:lvl3pPr>
            <a:lvl4pPr lvl="3" algn="ctr">
              <a:spcBef>
                <a:spcPts val="0"/>
              </a:spcBef>
              <a:buSzPts val="1400"/>
              <a:buChar char="●"/>
              <a:defRPr/>
            </a:lvl4pPr>
            <a:lvl5pPr lvl="4" algn="ctr">
              <a:spcBef>
                <a:spcPts val="0"/>
              </a:spcBef>
              <a:buSzPts val="1400"/>
              <a:buChar char="○"/>
              <a:defRPr/>
            </a:lvl5pPr>
            <a:lvl6pPr lvl="5" algn="ctr">
              <a:spcBef>
                <a:spcPts val="0"/>
              </a:spcBef>
              <a:buSzPts val="1400"/>
              <a:buChar char="■"/>
              <a:defRPr/>
            </a:lvl6pPr>
            <a:lvl7pPr lvl="6" algn="ctr">
              <a:spcBef>
                <a:spcPts val="0"/>
              </a:spcBef>
              <a:buSzPts val="1400"/>
              <a:buChar char="●"/>
              <a:defRPr/>
            </a:lvl7pPr>
            <a:lvl8pPr lvl="7" algn="ctr">
              <a:spcBef>
                <a:spcPts val="0"/>
              </a:spcBef>
              <a:buSzPts val="1400"/>
              <a:buChar char="○"/>
              <a:defRPr/>
            </a:lvl8pPr>
            <a:lvl9pPr lvl="8" algn="ctr">
              <a:spcBef>
                <a:spcPts val="0"/>
              </a:spcBef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005380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dk2"/>
                </a:solidFill>
              </a:rPr>
              <a:t>‹#›</a:t>
            </a:fld>
            <a:endParaRPr lang="en" sz="1000">
              <a:solidFill>
                <a:schemeClr val="dk2"/>
              </a:solidFill>
            </a:endParaRPr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dk2"/>
                </a:solidFill>
              </a:rPr>
              <a:t>‹#›</a:t>
            </a:fld>
            <a:endParaRPr lang="en" sz="1000">
              <a:solidFill>
                <a:schemeClr val="dk2"/>
              </a:solidFill>
            </a:endParaRPr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12/7/17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dk2"/>
                </a:solidFill>
              </a:rPr>
              <a:t>‹#›</a:t>
            </a:fld>
            <a:endParaRPr lang="en" sz="1000">
              <a:solidFill>
                <a:schemeClr val="dk2"/>
              </a:solidFill>
            </a:endParaRPr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12/7/17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dk2"/>
                </a:solidFill>
              </a:rPr>
              <a:t>‹#›</a:t>
            </a:fld>
            <a:endParaRPr lang="en" sz="1000">
              <a:solidFill>
                <a:schemeClr val="dk2"/>
              </a:solidFill>
            </a:endParaRPr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12/7/17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dk2"/>
                </a:solidFill>
              </a:rPr>
              <a:t>‹#›</a:t>
            </a:fld>
            <a:endParaRPr lang="en" sz="1000">
              <a:solidFill>
                <a:schemeClr val="dk2"/>
              </a:solidFill>
            </a:endParaRPr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12/7/17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12/7/17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dk2"/>
                </a:solidFill>
              </a:rPr>
              <a:t>‹#›</a:t>
            </a:fld>
            <a:endParaRPr lang="en" sz="1000">
              <a:solidFill>
                <a:schemeClr val="dk2"/>
              </a:solidFill>
            </a:endParaRPr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12/7/17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dk2"/>
                </a:solidFill>
              </a:rPr>
              <a:t>‹#›</a:t>
            </a:fld>
            <a:endParaRPr lang="en" sz="1000">
              <a:solidFill>
                <a:schemeClr val="dk2"/>
              </a:solidFill>
            </a:endParaRPr>
          </a:p>
        </p:txBody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12/7/17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 algn="r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dk2"/>
                </a:solidFill>
              </a:rPr>
              <a:t>‹#›</a:t>
            </a:fld>
            <a:endParaRPr lang="en" sz="100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00074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7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8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9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0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-US" sz="2000" dirty="0" smtClean="0"/>
              <a:t>COMSE 6998 </a:t>
            </a:r>
            <a:endParaRPr dirty="0"/>
          </a:p>
        </p:txBody>
      </p:sp>
      <p:sp>
        <p:nvSpPr>
          <p:cNvPr id="55" name="Shape 55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-6985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zh-CN" sz="3600" dirty="0" smtClean="0">
                <a:solidFill>
                  <a:schemeClr val="dk1"/>
                </a:solidFill>
              </a:rPr>
              <a:t>Gummy</a:t>
            </a:r>
            <a:r>
              <a:rPr lang="zh-CN" altLang="en-US" sz="3600" dirty="0" smtClean="0">
                <a:solidFill>
                  <a:schemeClr val="dk1"/>
                </a:solidFill>
              </a:rPr>
              <a:t> </a:t>
            </a:r>
            <a:r>
              <a:rPr lang="en-US" altLang="zh-CN" sz="3600" dirty="0" smtClean="0">
                <a:solidFill>
                  <a:schemeClr val="dk1"/>
                </a:solidFill>
              </a:rPr>
              <a:t>Lions</a:t>
            </a:r>
          </a:p>
        </p:txBody>
      </p:sp>
      <p:sp>
        <p:nvSpPr>
          <p:cNvPr id="4" name="Shape 55"/>
          <p:cNvSpPr txBox="1">
            <a:spLocks/>
          </p:cNvSpPr>
          <p:nvPr/>
        </p:nvSpPr>
        <p:spPr>
          <a:xfrm>
            <a:off x="8001000" y="4481277"/>
            <a:ext cx="989815" cy="447816"/>
          </a:xfrm>
          <a:prstGeom prst="rect">
            <a:avLst/>
          </a:prstGeom>
        </p:spPr>
        <p:txBody>
          <a:bodyPr vert="horz" wrap="square" lIns="91425" tIns="91425" rIns="91425" bIns="91425" rtlCol="0" anchor="t" anchorCtr="0">
            <a:no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69850">
              <a:spcBef>
                <a:spcPts val="0"/>
              </a:spcBef>
              <a:buClr>
                <a:schemeClr val="dk1"/>
              </a:buClr>
              <a:buSzPts val="1100"/>
            </a:pPr>
            <a:r>
              <a:rPr lang="zh-CN" altLang="en-US" sz="3600" dirty="0" smtClean="0">
                <a:solidFill>
                  <a:schemeClr val="dk1"/>
                </a:solidFill>
              </a:rPr>
              <a:t>🦁</a:t>
            </a:r>
            <a:endParaRPr lang="en-US" altLang="zh-CN" sz="3600" dirty="0" smtClean="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005" y="177194"/>
            <a:ext cx="8520600" cy="841800"/>
          </a:xfrm>
        </p:spPr>
        <p:txBody>
          <a:bodyPr/>
          <a:lstStyle/>
          <a:p>
            <a:r>
              <a:rPr lang="en-US" dirty="0" smtClean="0"/>
              <a:t>Holiday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6614" y="875494"/>
            <a:ext cx="6635381" cy="4098324"/>
          </a:xfrm>
          <a:prstGeom prst="rect">
            <a:avLst/>
          </a:prstGeom>
        </p:spPr>
      </p:pic>
      <p:sp>
        <p:nvSpPr>
          <p:cNvPr id="4" name="Shape 55"/>
          <p:cNvSpPr txBox="1">
            <a:spLocks/>
          </p:cNvSpPr>
          <p:nvPr/>
        </p:nvSpPr>
        <p:spPr>
          <a:xfrm>
            <a:off x="8001000" y="4481277"/>
            <a:ext cx="989815" cy="447816"/>
          </a:xfrm>
          <a:prstGeom prst="rect">
            <a:avLst/>
          </a:prstGeom>
        </p:spPr>
        <p:txBody>
          <a:bodyPr vert="horz" wrap="square" lIns="91425" tIns="91425" rIns="91425" bIns="91425" rtlCol="0" anchor="t" anchorCtr="0">
            <a:no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69850">
              <a:spcBef>
                <a:spcPts val="0"/>
              </a:spcBef>
              <a:buClr>
                <a:schemeClr val="dk1"/>
              </a:buClr>
              <a:buSzPts val="1100"/>
            </a:pPr>
            <a:r>
              <a:rPr lang="zh-CN" altLang="en-US" sz="3600" dirty="0" smtClean="0">
                <a:solidFill>
                  <a:schemeClr val="dk1"/>
                </a:solidFill>
              </a:rPr>
              <a:t>🦁</a:t>
            </a:r>
            <a:endParaRPr lang="en-US" altLang="zh-CN" sz="3600" dirty="0" smtClean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1515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8326" y="222462"/>
            <a:ext cx="8520600" cy="841800"/>
          </a:xfrm>
        </p:spPr>
        <p:txBody>
          <a:bodyPr/>
          <a:lstStyle/>
          <a:p>
            <a:r>
              <a:rPr lang="en-US" smtClean="0"/>
              <a:t>Holiday Type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0335" y="1064262"/>
            <a:ext cx="5630446" cy="3477629"/>
          </a:xfrm>
          <a:prstGeom prst="rect">
            <a:avLst/>
          </a:prstGeom>
        </p:spPr>
      </p:pic>
      <p:sp>
        <p:nvSpPr>
          <p:cNvPr id="5" name="Shape 55"/>
          <p:cNvSpPr txBox="1">
            <a:spLocks/>
          </p:cNvSpPr>
          <p:nvPr/>
        </p:nvSpPr>
        <p:spPr>
          <a:xfrm>
            <a:off x="8001000" y="4481277"/>
            <a:ext cx="989815" cy="447816"/>
          </a:xfrm>
          <a:prstGeom prst="rect">
            <a:avLst/>
          </a:prstGeom>
        </p:spPr>
        <p:txBody>
          <a:bodyPr vert="horz" wrap="square" lIns="91425" tIns="91425" rIns="91425" bIns="91425" rtlCol="0" anchor="t" anchorCtr="0">
            <a:no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69850">
              <a:spcBef>
                <a:spcPts val="0"/>
              </a:spcBef>
              <a:buClr>
                <a:schemeClr val="dk1"/>
              </a:buClr>
              <a:buSzPts val="1100"/>
            </a:pPr>
            <a:r>
              <a:rPr lang="zh-CN" altLang="en-US" sz="3600" dirty="0" smtClean="0">
                <a:solidFill>
                  <a:schemeClr val="dk1"/>
                </a:solidFill>
              </a:rPr>
              <a:t>🦁</a:t>
            </a:r>
            <a:endParaRPr lang="en-US" altLang="zh-CN" sz="3600" dirty="0" smtClean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3306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380" y="249623"/>
            <a:ext cx="8520600" cy="841800"/>
          </a:xfrm>
        </p:spPr>
        <p:txBody>
          <a:bodyPr/>
          <a:lstStyle/>
          <a:p>
            <a:r>
              <a:rPr lang="en-US" altLang="zh-CN" dirty="0" smtClean="0"/>
              <a:t>Sales </a:t>
            </a:r>
            <a:r>
              <a:rPr lang="en-US" altLang="zh-CN" smtClean="0"/>
              <a:t>by Location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2417" y="1134646"/>
            <a:ext cx="6042783" cy="3732308"/>
          </a:xfrm>
          <a:prstGeom prst="rect">
            <a:avLst/>
          </a:prstGeom>
        </p:spPr>
      </p:pic>
      <p:sp>
        <p:nvSpPr>
          <p:cNvPr id="4" name="Shape 55"/>
          <p:cNvSpPr txBox="1">
            <a:spLocks/>
          </p:cNvSpPr>
          <p:nvPr/>
        </p:nvSpPr>
        <p:spPr>
          <a:xfrm>
            <a:off x="8001000" y="4481277"/>
            <a:ext cx="989815" cy="447816"/>
          </a:xfrm>
          <a:prstGeom prst="rect">
            <a:avLst/>
          </a:prstGeom>
        </p:spPr>
        <p:txBody>
          <a:bodyPr vert="horz" wrap="square" lIns="91425" tIns="91425" rIns="91425" bIns="91425" rtlCol="0" anchor="t" anchorCtr="0">
            <a:no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69850">
              <a:spcBef>
                <a:spcPts val="0"/>
              </a:spcBef>
              <a:buClr>
                <a:schemeClr val="dk1"/>
              </a:buClr>
              <a:buSzPts val="1100"/>
            </a:pPr>
            <a:r>
              <a:rPr lang="zh-CN" altLang="en-US" sz="3600" dirty="0" smtClean="0">
                <a:solidFill>
                  <a:schemeClr val="dk1"/>
                </a:solidFill>
              </a:rPr>
              <a:t>🦁</a:t>
            </a:r>
            <a:endParaRPr lang="en-US" altLang="zh-CN" sz="3600" dirty="0" smtClean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5999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>
            <a:spLocks noGrp="1"/>
          </p:cNvSpPr>
          <p:nvPr>
            <p:ph type="title"/>
          </p:nvPr>
        </p:nvSpPr>
        <p:spPr>
          <a:xfrm>
            <a:off x="265500" y="1830600"/>
            <a:ext cx="4045200" cy="14823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/>
              <a:t>MEATS</a:t>
            </a:r>
          </a:p>
        </p:txBody>
      </p:sp>
      <p:sp>
        <p:nvSpPr>
          <p:cNvPr id="100" name="Shape 100"/>
          <p:cNvSpPr txBox="1">
            <a:spLocks noGrp="1"/>
          </p:cNvSpPr>
          <p:nvPr>
            <p:ph type="subTitle" idx="1"/>
          </p:nvPr>
        </p:nvSpPr>
        <p:spPr>
          <a:xfrm>
            <a:off x="265500" y="3260525"/>
            <a:ext cx="4045200" cy="12351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/>
              <a:t>2432048 transactions</a:t>
            </a:r>
          </a:p>
        </p:txBody>
      </p:sp>
      <p:sp>
        <p:nvSpPr>
          <p:cNvPr id="101" name="Shape 101"/>
          <p:cNvSpPr txBox="1">
            <a:spLocks noGrp="1"/>
          </p:cNvSpPr>
          <p:nvPr>
            <p:ph type="body" idx="2"/>
          </p:nvPr>
        </p:nvSpPr>
        <p:spPr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Perishable</a:t>
            </a: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Daily consumption</a:t>
            </a: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Demand fluctuates</a:t>
            </a: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Inventory sensitive</a:t>
            </a:r>
          </a:p>
          <a:p>
            <a:pPr marL="457200" lvl="0" indent="-342900">
              <a:spcBef>
                <a:spcPts val="0"/>
              </a:spcBef>
              <a:buSzPts val="1800"/>
              <a:buChar char="●"/>
            </a:pPr>
            <a:r>
              <a:rPr lang="en"/>
              <a:t>Relative to macroeconomy</a:t>
            </a:r>
          </a:p>
        </p:txBody>
      </p:sp>
      <p:pic>
        <p:nvPicPr>
          <p:cNvPr id="102" name="Shape 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3725" y="334750"/>
            <a:ext cx="3130238" cy="208682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55"/>
          <p:cNvSpPr txBox="1">
            <a:spLocks/>
          </p:cNvSpPr>
          <p:nvPr/>
        </p:nvSpPr>
        <p:spPr>
          <a:xfrm>
            <a:off x="8001000" y="4481277"/>
            <a:ext cx="989815" cy="447816"/>
          </a:xfrm>
          <a:prstGeom prst="rect">
            <a:avLst/>
          </a:prstGeom>
        </p:spPr>
        <p:txBody>
          <a:bodyPr vert="horz" wrap="square" lIns="91425" tIns="91425" rIns="91425" bIns="91425" rtlCol="0" anchor="t" anchorCtr="0">
            <a:no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69850">
              <a:spcBef>
                <a:spcPts val="0"/>
              </a:spcBef>
              <a:buClr>
                <a:schemeClr val="dk1"/>
              </a:buClr>
              <a:buSzPts val="1100"/>
            </a:pPr>
            <a:r>
              <a:rPr lang="zh-CN" altLang="en-US" sz="3600" dirty="0" smtClean="0">
                <a:solidFill>
                  <a:schemeClr val="dk1"/>
                </a:solidFill>
              </a:rPr>
              <a:t>🦁</a:t>
            </a:r>
            <a:endParaRPr lang="en-US" altLang="zh-CN" sz="3600" dirty="0" smtClean="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/>
              <a:t>LogMA Model Overview</a:t>
            </a:r>
          </a:p>
        </p:txBody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 dirty="0">
                <a:solidFill>
                  <a:srgbClr val="000000"/>
                </a:solidFill>
              </a:rPr>
              <a:t>Taking natural logs of </a:t>
            </a:r>
            <a:r>
              <a:rPr lang="en" dirty="0" err="1">
                <a:solidFill>
                  <a:srgbClr val="000000"/>
                </a:solidFill>
              </a:rPr>
              <a:t>unit_sales</a:t>
            </a:r>
            <a:r>
              <a:rPr lang="en" dirty="0">
                <a:solidFill>
                  <a:srgbClr val="000000"/>
                </a:solidFill>
              </a:rPr>
              <a:t> data.</a:t>
            </a: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AutoNum type="arabicPeriod"/>
            </a:pPr>
            <a:r>
              <a:rPr lang="en" dirty="0">
                <a:solidFill>
                  <a:srgbClr val="D9D9D9"/>
                </a:solidFill>
              </a:rPr>
              <a:t>Days of week factor</a:t>
            </a:r>
          </a:p>
          <a:p>
            <a:pPr marL="457200" lvl="0" indent="-342900" rtl="0">
              <a:spcBef>
                <a:spcPts val="0"/>
              </a:spcBef>
              <a:buClr>
                <a:srgbClr val="D9D9D9"/>
              </a:buClr>
              <a:buSzPts val="1800"/>
              <a:buAutoNum type="arabicPeriod"/>
            </a:pPr>
            <a:r>
              <a:rPr lang="en" dirty="0">
                <a:solidFill>
                  <a:srgbClr val="D9D9D9"/>
                </a:solidFill>
              </a:rPr>
              <a:t>Moving Average prediction</a:t>
            </a:r>
          </a:p>
        </p:txBody>
      </p:sp>
      <p:pic>
        <p:nvPicPr>
          <p:cNvPr id="109" name="Shape 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9725" y="1688975"/>
            <a:ext cx="3170025" cy="279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Shape 1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2900" y="1727075"/>
            <a:ext cx="3395625" cy="27223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Shape 1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64250" y="4568875"/>
            <a:ext cx="2618032" cy="26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Shape 11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05825" y="4568875"/>
            <a:ext cx="2698272" cy="26982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Shape 55"/>
          <p:cNvSpPr txBox="1">
            <a:spLocks/>
          </p:cNvSpPr>
          <p:nvPr/>
        </p:nvSpPr>
        <p:spPr>
          <a:xfrm>
            <a:off x="8001000" y="4481277"/>
            <a:ext cx="989815" cy="447816"/>
          </a:xfrm>
          <a:prstGeom prst="rect">
            <a:avLst/>
          </a:prstGeom>
        </p:spPr>
        <p:txBody>
          <a:bodyPr vert="horz" wrap="square" lIns="91425" tIns="91425" rIns="91425" bIns="91425" rtlCol="0" anchor="t" anchorCtr="0">
            <a:no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69850">
              <a:spcBef>
                <a:spcPts val="0"/>
              </a:spcBef>
              <a:buClr>
                <a:schemeClr val="dk1"/>
              </a:buClr>
              <a:buSzPts val="1100"/>
            </a:pPr>
            <a:r>
              <a:rPr lang="zh-CN" altLang="en-US" sz="3600" dirty="0" smtClean="0">
                <a:solidFill>
                  <a:schemeClr val="dk1"/>
                </a:solidFill>
              </a:rPr>
              <a:t>🦁</a:t>
            </a:r>
            <a:endParaRPr lang="en-US" altLang="zh-CN" sz="3600" dirty="0" smtClean="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/>
              <a:t>LogMA model Overview</a:t>
            </a:r>
          </a:p>
        </p:txBody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AutoNum type="arabicPeriod"/>
            </a:pPr>
            <a:r>
              <a:rPr lang="en">
                <a:solidFill>
                  <a:srgbClr val="D9D9D9"/>
                </a:solidFill>
              </a:rPr>
              <a:t>Taking natural logs of unit_sales data.</a:t>
            </a: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>
                <a:solidFill>
                  <a:srgbClr val="000000"/>
                </a:solidFill>
              </a:rPr>
              <a:t>Days of week factor</a:t>
            </a:r>
          </a:p>
          <a:p>
            <a:pPr marL="457200" lvl="0" indent="-342900" rtl="0">
              <a:spcBef>
                <a:spcPts val="0"/>
              </a:spcBef>
              <a:buClr>
                <a:srgbClr val="D9D9D9"/>
              </a:buClr>
              <a:buSzPts val="1800"/>
              <a:buAutoNum type="arabicPeriod"/>
            </a:pPr>
            <a:r>
              <a:rPr lang="en">
                <a:solidFill>
                  <a:srgbClr val="D9D9D9"/>
                </a:solidFill>
              </a:rPr>
              <a:t>Moving Average prediction</a:t>
            </a:r>
          </a:p>
        </p:txBody>
      </p:sp>
      <p:pic>
        <p:nvPicPr>
          <p:cNvPr id="119" name="Shape 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463" y="2599950"/>
            <a:ext cx="4772025" cy="185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Shape 1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06197" y="192350"/>
            <a:ext cx="3537403" cy="437652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55"/>
          <p:cNvSpPr txBox="1">
            <a:spLocks/>
          </p:cNvSpPr>
          <p:nvPr/>
        </p:nvSpPr>
        <p:spPr>
          <a:xfrm>
            <a:off x="8001000" y="4481277"/>
            <a:ext cx="989815" cy="447816"/>
          </a:xfrm>
          <a:prstGeom prst="rect">
            <a:avLst/>
          </a:prstGeom>
        </p:spPr>
        <p:txBody>
          <a:bodyPr vert="horz" wrap="square" lIns="91425" tIns="91425" rIns="91425" bIns="91425" rtlCol="0" anchor="t" anchorCtr="0">
            <a:no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69850">
              <a:spcBef>
                <a:spcPts val="0"/>
              </a:spcBef>
              <a:buClr>
                <a:schemeClr val="dk1"/>
              </a:buClr>
              <a:buSzPts val="1100"/>
            </a:pPr>
            <a:r>
              <a:rPr lang="zh-CN" altLang="en-US" sz="3600" dirty="0" smtClean="0">
                <a:solidFill>
                  <a:schemeClr val="dk1"/>
                </a:solidFill>
              </a:rPr>
              <a:t>🦁</a:t>
            </a:r>
            <a:endParaRPr lang="en-US" altLang="zh-CN" sz="3600" dirty="0" smtClean="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/>
              <a:t>LogMA model Overview</a:t>
            </a:r>
          </a:p>
        </p:txBody>
      </p:sp>
      <p:sp>
        <p:nvSpPr>
          <p:cNvPr id="126" name="Shape 12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AutoNum type="arabicPeriod"/>
            </a:pPr>
            <a:r>
              <a:rPr lang="en">
                <a:solidFill>
                  <a:srgbClr val="D9D9D9"/>
                </a:solidFill>
              </a:rPr>
              <a:t>Taking natural logs of unit_sales data.</a:t>
            </a: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AutoNum type="arabicPeriod"/>
            </a:pPr>
            <a:r>
              <a:rPr lang="en">
                <a:solidFill>
                  <a:srgbClr val="D9D9D9"/>
                </a:solidFill>
              </a:rPr>
              <a:t>Days of week factor</a:t>
            </a:r>
          </a:p>
          <a:p>
            <a:pPr marL="457200" lvl="0" indent="-342900" rtl="0">
              <a:spcBef>
                <a:spcPts val="0"/>
              </a:spcBef>
              <a:buClr>
                <a:srgbClr val="000000"/>
              </a:buClr>
              <a:buSzPts val="1800"/>
              <a:buAutoNum type="arabicPeriod"/>
            </a:pPr>
            <a:r>
              <a:rPr lang="en">
                <a:solidFill>
                  <a:srgbClr val="000000"/>
                </a:solidFill>
              </a:rPr>
              <a:t>Moving Average</a:t>
            </a:r>
          </a:p>
        </p:txBody>
      </p:sp>
      <p:pic>
        <p:nvPicPr>
          <p:cNvPr id="127" name="Shape 1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4850" y="2385025"/>
            <a:ext cx="5448300" cy="22479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hape 55"/>
          <p:cNvSpPr txBox="1">
            <a:spLocks/>
          </p:cNvSpPr>
          <p:nvPr/>
        </p:nvSpPr>
        <p:spPr>
          <a:xfrm>
            <a:off x="8001000" y="4481277"/>
            <a:ext cx="989815" cy="447816"/>
          </a:xfrm>
          <a:prstGeom prst="rect">
            <a:avLst/>
          </a:prstGeom>
        </p:spPr>
        <p:txBody>
          <a:bodyPr vert="horz" wrap="square" lIns="91425" tIns="91425" rIns="91425" bIns="91425" rtlCol="0" anchor="t" anchorCtr="0">
            <a:no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69850">
              <a:spcBef>
                <a:spcPts val="0"/>
              </a:spcBef>
              <a:buClr>
                <a:schemeClr val="dk1"/>
              </a:buClr>
              <a:buSzPts val="1100"/>
            </a:pPr>
            <a:r>
              <a:rPr lang="zh-CN" altLang="en-US" sz="3600" dirty="0" smtClean="0">
                <a:solidFill>
                  <a:schemeClr val="dk1"/>
                </a:solidFill>
              </a:rPr>
              <a:t>🦁</a:t>
            </a:r>
            <a:endParaRPr lang="en-US" altLang="zh-CN" sz="3600" dirty="0" smtClean="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/>
              <a:t>LogMA Model Results</a:t>
            </a:r>
          </a:p>
        </p:txBody>
      </p:sp>
      <p:sp>
        <p:nvSpPr>
          <p:cNvPr id="133" name="Shape 133"/>
          <p:cNvSpPr txBox="1">
            <a:spLocks noGrp="1"/>
          </p:cNvSpPr>
          <p:nvPr>
            <p:ph type="body" idx="1"/>
          </p:nvPr>
        </p:nvSpPr>
        <p:spPr>
          <a:xfrm>
            <a:off x="5497375" y="1825150"/>
            <a:ext cx="3448200" cy="17805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 sz="1400"/>
          </a:p>
          <a:p>
            <a:pPr marL="0" lvl="0" indent="0">
              <a:spcBef>
                <a:spcPts val="0"/>
              </a:spcBef>
              <a:buNone/>
            </a:pPr>
            <a:endParaRPr sz="1400"/>
          </a:p>
          <a:p>
            <a:pPr marL="0" lvl="0" indent="0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400"/>
              <a:t>Wi = 1.25   for perishable goods</a:t>
            </a:r>
            <a:br>
              <a:rPr lang="en" sz="1400"/>
            </a:br>
            <a:r>
              <a:rPr lang="en" sz="1400"/>
              <a:t>	1       for normal goods</a:t>
            </a:r>
          </a:p>
          <a:p>
            <a:pPr marL="0" lvl="0" indent="0" rtl="0">
              <a:spcBef>
                <a:spcPts val="800"/>
              </a:spcBef>
              <a:spcAft>
                <a:spcPts val="800"/>
              </a:spcAft>
              <a:buNone/>
            </a:pPr>
            <a:endParaRPr sz="1400"/>
          </a:p>
        </p:txBody>
      </p:sp>
      <p:pic>
        <p:nvPicPr>
          <p:cNvPr id="134" name="Shape 1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250" y="1184038"/>
            <a:ext cx="4968824" cy="32934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Shape 1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76975" y="1729375"/>
            <a:ext cx="3768600" cy="82292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55"/>
          <p:cNvSpPr txBox="1">
            <a:spLocks/>
          </p:cNvSpPr>
          <p:nvPr/>
        </p:nvSpPr>
        <p:spPr>
          <a:xfrm>
            <a:off x="8001000" y="4481277"/>
            <a:ext cx="989815" cy="447816"/>
          </a:xfrm>
          <a:prstGeom prst="rect">
            <a:avLst/>
          </a:prstGeom>
        </p:spPr>
        <p:txBody>
          <a:bodyPr vert="horz" wrap="square" lIns="91425" tIns="91425" rIns="91425" bIns="91425" rtlCol="0" anchor="t" anchorCtr="0">
            <a:no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69850">
              <a:spcBef>
                <a:spcPts val="0"/>
              </a:spcBef>
              <a:buClr>
                <a:schemeClr val="dk1"/>
              </a:buClr>
              <a:buSzPts val="1100"/>
            </a:pPr>
            <a:r>
              <a:rPr lang="zh-CN" altLang="en-US" sz="3600" dirty="0" smtClean="0">
                <a:solidFill>
                  <a:schemeClr val="dk1"/>
                </a:solidFill>
              </a:rPr>
              <a:t>🦁</a:t>
            </a:r>
            <a:endParaRPr lang="en-US" altLang="zh-CN" sz="3600" dirty="0" smtClean="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Prediction by </a:t>
            </a:r>
            <a:r>
              <a:rPr lang="en-US" altLang="zh-CN" dirty="0" smtClean="0"/>
              <a:t>P</a:t>
            </a:r>
            <a:r>
              <a:rPr lang="en-US" dirty="0" smtClean="0"/>
              <a:t>rophet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990" y="914989"/>
            <a:ext cx="6676003" cy="4124816"/>
          </a:xfrm>
          <a:prstGeom prst="rect">
            <a:avLst/>
          </a:prstGeom>
        </p:spPr>
      </p:pic>
      <p:sp>
        <p:nvSpPr>
          <p:cNvPr id="5" name="Shape 55"/>
          <p:cNvSpPr txBox="1">
            <a:spLocks/>
          </p:cNvSpPr>
          <p:nvPr/>
        </p:nvSpPr>
        <p:spPr>
          <a:xfrm>
            <a:off x="8001000" y="4481277"/>
            <a:ext cx="989815" cy="447816"/>
          </a:xfrm>
          <a:prstGeom prst="rect">
            <a:avLst/>
          </a:prstGeom>
        </p:spPr>
        <p:txBody>
          <a:bodyPr vert="horz" wrap="square" lIns="91425" tIns="91425" rIns="91425" bIns="91425" rtlCol="0" anchor="t" anchorCtr="0">
            <a:no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69850">
              <a:spcBef>
                <a:spcPts val="0"/>
              </a:spcBef>
              <a:buClr>
                <a:schemeClr val="dk1"/>
              </a:buClr>
              <a:buSzPts val="1100"/>
            </a:pPr>
            <a:r>
              <a:rPr lang="zh-CN" altLang="en-US" sz="3600" dirty="0" smtClean="0">
                <a:solidFill>
                  <a:schemeClr val="dk1"/>
                </a:solidFill>
              </a:rPr>
              <a:t>🦁</a:t>
            </a:r>
            <a:endParaRPr lang="en-US" altLang="zh-CN" sz="3600" dirty="0" smtClean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4806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 sz="5400" dirty="0"/>
              <a:t>Report Engine </a:t>
            </a:r>
            <a:r>
              <a:rPr lang="en-US" sz="5400" dirty="0" smtClean="0"/>
              <a:t/>
            </a:r>
            <a:br>
              <a:rPr lang="en-US" sz="5400" dirty="0" smtClean="0"/>
            </a:br>
            <a:r>
              <a:rPr lang="en" sz="5400" dirty="0" smtClean="0"/>
              <a:t>Prototype</a:t>
            </a:r>
            <a:endParaRPr lang="en" sz="5400" dirty="0"/>
          </a:p>
        </p:txBody>
      </p:sp>
      <p:pic>
        <p:nvPicPr>
          <p:cNvPr id="141" name="Shape 1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9950" y="1291022"/>
            <a:ext cx="3956200" cy="258062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hape 55"/>
          <p:cNvSpPr txBox="1">
            <a:spLocks/>
          </p:cNvSpPr>
          <p:nvPr/>
        </p:nvSpPr>
        <p:spPr>
          <a:xfrm>
            <a:off x="8001000" y="4481277"/>
            <a:ext cx="989815" cy="447816"/>
          </a:xfrm>
          <a:prstGeom prst="rect">
            <a:avLst/>
          </a:prstGeom>
        </p:spPr>
        <p:txBody>
          <a:bodyPr vert="horz" wrap="square" lIns="91425" tIns="91425" rIns="91425" bIns="91425" rtlCol="0" anchor="t" anchorCtr="0">
            <a:no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69850">
              <a:spcBef>
                <a:spcPts val="0"/>
              </a:spcBef>
              <a:buClr>
                <a:schemeClr val="dk1"/>
              </a:buClr>
              <a:buSzPts val="1100"/>
            </a:pPr>
            <a:r>
              <a:rPr lang="zh-CN" altLang="en-US" sz="3600" dirty="0" smtClean="0">
                <a:solidFill>
                  <a:schemeClr val="dk1"/>
                </a:solidFill>
              </a:rPr>
              <a:t>🦁</a:t>
            </a:r>
            <a:endParaRPr lang="en-US" altLang="zh-CN" sz="3600" dirty="0" smtClean="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/>
              <a:t>Introduction</a:t>
            </a:r>
          </a:p>
        </p:txBody>
      </p:sp>
      <p:sp>
        <p:nvSpPr>
          <p:cNvPr id="3" name="Shape 55"/>
          <p:cNvSpPr txBox="1">
            <a:spLocks/>
          </p:cNvSpPr>
          <p:nvPr/>
        </p:nvSpPr>
        <p:spPr>
          <a:xfrm>
            <a:off x="8001000" y="4481277"/>
            <a:ext cx="989815" cy="447816"/>
          </a:xfrm>
          <a:prstGeom prst="rect">
            <a:avLst/>
          </a:prstGeom>
        </p:spPr>
        <p:txBody>
          <a:bodyPr vert="horz" wrap="square" lIns="91425" tIns="91425" rIns="91425" bIns="91425" rtlCol="0" anchor="t" anchorCtr="0">
            <a:no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69850">
              <a:spcBef>
                <a:spcPts val="0"/>
              </a:spcBef>
              <a:buClr>
                <a:schemeClr val="dk1"/>
              </a:buClr>
              <a:buSzPts val="1100"/>
            </a:pPr>
            <a:r>
              <a:rPr lang="zh-CN" altLang="en-US" sz="3600" dirty="0" smtClean="0">
                <a:solidFill>
                  <a:schemeClr val="dk1"/>
                </a:solidFill>
              </a:rPr>
              <a:t>🦁</a:t>
            </a:r>
            <a:endParaRPr lang="en-US" altLang="zh-CN" sz="3600" dirty="0" smtClean="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 sz="5400" dirty="0"/>
              <a:t>Conclusion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hape 55"/>
          <p:cNvSpPr txBox="1">
            <a:spLocks/>
          </p:cNvSpPr>
          <p:nvPr/>
        </p:nvSpPr>
        <p:spPr>
          <a:xfrm>
            <a:off x="8001000" y="4481277"/>
            <a:ext cx="989815" cy="447816"/>
          </a:xfrm>
          <a:prstGeom prst="rect">
            <a:avLst/>
          </a:prstGeom>
        </p:spPr>
        <p:txBody>
          <a:bodyPr vert="horz" wrap="square" lIns="91425" tIns="91425" rIns="91425" bIns="91425" rtlCol="0" anchor="t" anchorCtr="0">
            <a:no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69850">
              <a:spcBef>
                <a:spcPts val="0"/>
              </a:spcBef>
              <a:buClr>
                <a:schemeClr val="dk1"/>
              </a:buClr>
              <a:buSzPts val="1100"/>
            </a:pPr>
            <a:r>
              <a:rPr lang="zh-CN" altLang="en-US" sz="3600" dirty="0" smtClean="0">
                <a:solidFill>
                  <a:schemeClr val="dk1"/>
                </a:solidFill>
              </a:rPr>
              <a:t>🦁</a:t>
            </a:r>
            <a:endParaRPr lang="en-US" altLang="zh-CN" sz="3600" dirty="0" smtClean="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>
            <a:spLocks noGrp="1"/>
          </p:cNvSpPr>
          <p:nvPr>
            <p:ph type="subTitle" idx="1"/>
          </p:nvPr>
        </p:nvSpPr>
        <p:spPr>
          <a:xfrm>
            <a:off x="578225" y="2623966"/>
            <a:ext cx="4045200" cy="12351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 dirty="0" err="1">
                <a:highlight>
                  <a:srgbClr val="FFFFFF"/>
                </a:highlight>
              </a:rPr>
              <a:t>Corporación</a:t>
            </a:r>
            <a:r>
              <a:rPr lang="en" dirty="0">
                <a:highlight>
                  <a:srgbClr val="FFFFFF"/>
                </a:highlight>
              </a:rPr>
              <a:t> </a:t>
            </a:r>
            <a:r>
              <a:rPr lang="en" dirty="0" err="1">
                <a:highlight>
                  <a:srgbClr val="FFFFFF"/>
                </a:highlight>
              </a:rPr>
              <a:t>Favorita</a:t>
            </a:r>
            <a:endParaRPr lang="en" dirty="0">
              <a:highlight>
                <a:srgbClr val="FFFFFF"/>
              </a:highlight>
            </a:endParaRPr>
          </a:p>
          <a:p>
            <a:pPr marL="0" lvl="0" indent="0">
              <a:spcBef>
                <a:spcPts val="0"/>
              </a:spcBef>
              <a:buNone/>
            </a:pPr>
            <a:endParaRPr dirty="0">
              <a:highlight>
                <a:srgbClr val="FFFFFF"/>
              </a:highlight>
            </a:endParaRPr>
          </a:p>
          <a:p>
            <a:pPr marL="0" lvl="0" indent="-69850" rtl="0">
              <a:spcBef>
                <a:spcPts val="0"/>
              </a:spcBef>
              <a:buClr>
                <a:srgbClr val="000000"/>
              </a:buClr>
              <a:buSzPts val="1100"/>
              <a:buFont typeface="Arial"/>
              <a:buNone/>
            </a:pPr>
            <a:r>
              <a:rPr lang="en" dirty="0">
                <a:highlight>
                  <a:srgbClr val="FFFFFF"/>
                </a:highlight>
              </a:rPr>
              <a:t>Ecuador</a:t>
            </a:r>
            <a:r>
              <a:rPr lang="en" sz="1200" dirty="0">
                <a:highlight>
                  <a:srgbClr val="FFFFFF"/>
                </a:highlight>
              </a:rPr>
              <a:t> </a:t>
            </a:r>
          </a:p>
        </p:txBody>
      </p:sp>
      <p:sp>
        <p:nvSpPr>
          <p:cNvPr id="66" name="Shape 66"/>
          <p:cNvSpPr txBox="1">
            <a:spLocks noGrp="1"/>
          </p:cNvSpPr>
          <p:nvPr>
            <p:ph type="body" idx="2"/>
          </p:nvPr>
        </p:nvSpPr>
        <p:spPr>
          <a:xfrm>
            <a:off x="4694403" y="701126"/>
            <a:ext cx="3837000" cy="36951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 dirty="0"/>
              <a:t>Brick-and-mortar grocery </a:t>
            </a:r>
            <a:r>
              <a:rPr lang="en" sz="1600" dirty="0" smtClean="0"/>
              <a:t>stores</a:t>
            </a:r>
            <a:endParaRPr lang="en-US" sz="1600" dirty="0"/>
          </a:p>
          <a:p>
            <a: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endParaRPr lang="en" sz="1600" dirty="0"/>
          </a:p>
          <a:p>
            <a: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 dirty="0"/>
              <a:t>Social impact</a:t>
            </a:r>
          </a:p>
          <a:p>
            <a: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 dirty="0"/>
              <a:t>“Improve the quality of life of our clients and the community in general </a:t>
            </a:r>
            <a:r>
              <a:rPr lang="en" sz="1600" dirty="0" smtClean="0"/>
              <a:t>”</a:t>
            </a:r>
            <a:endParaRPr lang="en-US" sz="1600" dirty="0" smtClean="0"/>
          </a:p>
          <a:p>
            <a: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endParaRPr lang="en" sz="1600" dirty="0"/>
          </a:p>
          <a:p>
            <a: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 dirty="0"/>
              <a:t>Largest &amp; Most well-known</a:t>
            </a:r>
          </a:p>
          <a:p>
            <a: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 dirty="0"/>
              <a:t>33 locations, 18 chains, 54 stores</a:t>
            </a:r>
          </a:p>
          <a:p>
            <a: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 dirty="0"/>
              <a:t>2.5 million registered cardholder</a:t>
            </a:r>
          </a:p>
          <a:p>
            <a:pPr marL="914400" lvl="1" indent="-330200" rtl="0">
              <a:spcBef>
                <a:spcPts val="0"/>
              </a:spcBef>
              <a:buSzPts val="1600"/>
              <a:buChar char="○"/>
            </a:pPr>
            <a:r>
              <a:rPr lang="en" sz="1600" dirty="0"/>
              <a:t>43% of the values of food sales</a:t>
            </a:r>
          </a:p>
        </p:txBody>
      </p:sp>
      <p:pic>
        <p:nvPicPr>
          <p:cNvPr id="67" name="Shape 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8225" y="1313576"/>
            <a:ext cx="3419761" cy="12351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hape 55"/>
          <p:cNvSpPr txBox="1">
            <a:spLocks/>
          </p:cNvSpPr>
          <p:nvPr/>
        </p:nvSpPr>
        <p:spPr>
          <a:xfrm>
            <a:off x="8001000" y="4481277"/>
            <a:ext cx="989815" cy="447816"/>
          </a:xfrm>
          <a:prstGeom prst="rect">
            <a:avLst/>
          </a:prstGeom>
        </p:spPr>
        <p:txBody>
          <a:bodyPr vert="horz" wrap="square" lIns="91425" tIns="91425" rIns="91425" bIns="91425" rtlCol="0" anchor="t" anchorCtr="0">
            <a:no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69850">
              <a:spcBef>
                <a:spcPts val="0"/>
              </a:spcBef>
              <a:buClr>
                <a:schemeClr val="dk1"/>
              </a:buClr>
              <a:buSzPts val="1100"/>
            </a:pPr>
            <a:r>
              <a:rPr lang="zh-CN" altLang="en-US" sz="3600" dirty="0" smtClean="0">
                <a:solidFill>
                  <a:schemeClr val="dk1"/>
                </a:solidFill>
              </a:rPr>
              <a:t>🦁</a:t>
            </a:r>
            <a:endParaRPr lang="en-US" altLang="zh-CN" sz="3600" dirty="0" smtClean="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>
            <a:spLocks noGrp="1"/>
          </p:cNvSpPr>
          <p:nvPr>
            <p:ph type="title"/>
          </p:nvPr>
        </p:nvSpPr>
        <p:spPr>
          <a:xfrm>
            <a:off x="376000" y="517500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/>
              <a:t>Traditional Grocery vs New Tech Reforming</a:t>
            </a:r>
          </a:p>
        </p:txBody>
      </p:sp>
      <p:sp>
        <p:nvSpPr>
          <p:cNvPr id="73" name="Shape 73"/>
          <p:cNvSpPr txBox="1">
            <a:spLocks noGrp="1"/>
          </p:cNvSpPr>
          <p:nvPr>
            <p:ph type="body" idx="1"/>
          </p:nvPr>
        </p:nvSpPr>
        <p:spPr>
          <a:xfrm>
            <a:off x="660844" y="1281500"/>
            <a:ext cx="2172900" cy="1780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</a:rPr>
              <a:t>Why do we care?</a:t>
            </a: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Smarter Schedules</a:t>
            </a: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Better Budgets</a:t>
            </a:r>
          </a:p>
          <a:p>
            <a:pPr marL="0" lvl="0" indent="0" rtl="0">
              <a:spcBef>
                <a:spcPts val="0"/>
              </a:spcBef>
              <a:buNone/>
            </a:pPr>
            <a:endParaRPr dirty="0"/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highlight>
                  <a:srgbClr val="FFFFFF"/>
                </a:highlight>
              </a:rPr>
              <a:t>				</a:t>
            </a:r>
          </a:p>
          <a:p>
            <a:pPr marL="0" lvl="0" indent="0">
              <a:spcBef>
                <a:spcPts val="0"/>
              </a:spcBef>
              <a:buNone/>
            </a:pPr>
            <a:endParaRPr dirty="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sp>
        <p:nvSpPr>
          <p:cNvPr id="76" name="Shape 76"/>
          <p:cNvSpPr txBox="1">
            <a:spLocks noGrp="1"/>
          </p:cNvSpPr>
          <p:nvPr>
            <p:ph type="body" idx="2"/>
          </p:nvPr>
        </p:nvSpPr>
        <p:spPr>
          <a:xfrm>
            <a:off x="3167375" y="1790550"/>
            <a:ext cx="2087400" cy="2707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 sz="1800" dirty="0">
                <a:solidFill>
                  <a:schemeClr val="dk1"/>
                </a:solidFill>
                <a:highlight>
                  <a:srgbClr val="FFFFFF"/>
                </a:highlight>
              </a:rPr>
              <a:t>Challenge</a:t>
            </a:r>
            <a:r>
              <a:rPr lang="en" sz="1800" dirty="0" smtClean="0">
                <a:solidFill>
                  <a:schemeClr val="dk1"/>
                </a:solidFill>
                <a:highlight>
                  <a:srgbClr val="FFFFFF"/>
                </a:highlight>
              </a:rPr>
              <a:t>?</a:t>
            </a:r>
            <a:endParaRPr lang="en-US" sz="1800" dirty="0" smtClean="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>
              <a:spcBef>
                <a:spcPts val="0"/>
              </a:spcBef>
              <a:buNone/>
            </a:pPr>
            <a:endParaRPr lang="en" sz="1800" dirty="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rtl="0">
              <a:spcBef>
                <a:spcPts val="0"/>
              </a:spcBef>
              <a:buNone/>
            </a:pPr>
            <a:r>
              <a:rPr lang="en" dirty="0">
                <a:solidFill>
                  <a:schemeClr val="dk1"/>
                </a:solidFill>
                <a:highlight>
                  <a:srgbClr val="FFFFFF"/>
                </a:highlight>
              </a:rPr>
              <a:t>Demand &amp; Supply Mismatch</a:t>
            </a:r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dirty="0">
                <a:solidFill>
                  <a:schemeClr val="dk1"/>
                </a:solidFill>
                <a:highlight>
                  <a:srgbClr val="FFFFFF"/>
                </a:highlight>
              </a:rPr>
              <a:t>Multi-location &amp; Unique Demand</a:t>
            </a:r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dirty="0">
                <a:solidFill>
                  <a:schemeClr val="dk1"/>
                </a:solidFill>
                <a:highlight>
                  <a:srgbClr val="FFFFFF"/>
                </a:highlight>
              </a:rPr>
              <a:t>Holiday Effect</a:t>
            </a:r>
          </a:p>
          <a:p>
            <a:pPr marL="457200" lvl="0" indent="-317500" rtl="0">
              <a:spcBef>
                <a:spcPts val="0"/>
              </a:spcBef>
              <a:buClr>
                <a:schemeClr val="dk1"/>
              </a:buClr>
              <a:buSzPts val="1400"/>
              <a:buChar char="●"/>
            </a:pPr>
            <a:r>
              <a:rPr lang="en" dirty="0" smtClean="0">
                <a:solidFill>
                  <a:schemeClr val="dk1"/>
                </a:solidFill>
                <a:highlight>
                  <a:srgbClr val="FFFFFF"/>
                </a:highlight>
              </a:rPr>
              <a:t>Macro</a:t>
            </a:r>
            <a:r>
              <a:rPr lang="zh-CN" altLang="en-US" dirty="0" smtClean="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" dirty="0" smtClean="0">
                <a:solidFill>
                  <a:schemeClr val="dk1"/>
                </a:solidFill>
                <a:highlight>
                  <a:srgbClr val="FFFFFF"/>
                </a:highlight>
              </a:rPr>
              <a:t>economy </a:t>
            </a:r>
            <a:endParaRPr lang="en" dirty="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rtl="0">
              <a:spcBef>
                <a:spcPts val="0"/>
              </a:spcBef>
              <a:buNone/>
            </a:pPr>
            <a:endParaRPr dirty="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sp>
        <p:nvSpPr>
          <p:cNvPr id="74" name="Shape 74"/>
          <p:cNvSpPr txBox="1">
            <a:spLocks noGrp="1"/>
          </p:cNvSpPr>
          <p:nvPr>
            <p:ph type="body" idx="4294967295"/>
          </p:nvPr>
        </p:nvSpPr>
        <p:spPr>
          <a:xfrm>
            <a:off x="5922037" y="2851198"/>
            <a:ext cx="2087562" cy="1692275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marR="0" lvl="0" indent="-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</a:rPr>
              <a:t>Solution?</a:t>
            </a:r>
          </a:p>
          <a:p>
            <a:pPr marL="0" marR="0" lvl="0" indent="-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dk1"/>
                </a:solidFill>
                <a:highlight>
                  <a:srgbClr val="FFFFFF"/>
                </a:highlight>
              </a:rPr>
              <a:t>Innovative Sales Forecasting</a:t>
            </a:r>
          </a:p>
          <a:p>
            <a:pPr marL="0" marR="0" lvl="0" indent="-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800" dirty="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pic>
        <p:nvPicPr>
          <p:cNvPr id="75" name="Shape 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0844" y="2706498"/>
            <a:ext cx="1954225" cy="183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Shape 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9450" y="1455925"/>
            <a:ext cx="2034175" cy="119657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Shape 55"/>
          <p:cNvSpPr txBox="1">
            <a:spLocks/>
          </p:cNvSpPr>
          <p:nvPr/>
        </p:nvSpPr>
        <p:spPr>
          <a:xfrm>
            <a:off x="8001000" y="4481277"/>
            <a:ext cx="989815" cy="447816"/>
          </a:xfrm>
          <a:prstGeom prst="rect">
            <a:avLst/>
          </a:prstGeom>
        </p:spPr>
        <p:txBody>
          <a:bodyPr vert="horz" wrap="square" lIns="91425" tIns="91425" rIns="91425" bIns="91425" rtlCol="0" anchor="t" anchorCtr="0">
            <a:no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69850">
              <a:spcBef>
                <a:spcPts val="0"/>
              </a:spcBef>
              <a:buClr>
                <a:schemeClr val="dk1"/>
              </a:buClr>
              <a:buSzPts val="1100"/>
            </a:pPr>
            <a:r>
              <a:rPr lang="zh-CN" altLang="en-US" sz="3600" dirty="0" smtClean="0">
                <a:solidFill>
                  <a:schemeClr val="dk1"/>
                </a:solidFill>
              </a:rPr>
              <a:t>🦁</a:t>
            </a:r>
            <a:endParaRPr lang="en-US" altLang="zh-CN" sz="3600" dirty="0" smtClean="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>
            <a:spLocks noGrp="1"/>
          </p:cNvSpPr>
          <p:nvPr>
            <p:ph type="title"/>
          </p:nvPr>
        </p:nvSpPr>
        <p:spPr>
          <a:xfrm>
            <a:off x="397550" y="347800"/>
            <a:ext cx="8520600" cy="8418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 dirty="0"/>
              <a:t>Data Source</a:t>
            </a:r>
          </a:p>
        </p:txBody>
      </p:sp>
      <p:sp>
        <p:nvSpPr>
          <p:cNvPr id="88" name="Shape 88"/>
          <p:cNvSpPr txBox="1"/>
          <p:nvPr/>
        </p:nvSpPr>
        <p:spPr>
          <a:xfrm>
            <a:off x="729800" y="1302200"/>
            <a:ext cx="7569900" cy="529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 sz="1600" dirty="0" err="1"/>
              <a:t>Kaggle</a:t>
            </a:r>
            <a:r>
              <a:rPr lang="en" sz="1600" dirty="0"/>
              <a:t>: </a:t>
            </a:r>
            <a:r>
              <a:rPr lang="en" sz="1600" i="1" u="sng" dirty="0">
                <a:solidFill>
                  <a:srgbClr val="1155CC"/>
                </a:solidFill>
              </a:rPr>
              <a:t>https://</a:t>
            </a:r>
            <a:r>
              <a:rPr lang="en" sz="1600" i="1" u="sng" dirty="0" err="1">
                <a:solidFill>
                  <a:srgbClr val="1155CC"/>
                </a:solidFill>
              </a:rPr>
              <a:t>www.kaggle.com</a:t>
            </a:r>
            <a:r>
              <a:rPr lang="en" sz="1600" i="1" u="sng" dirty="0">
                <a:solidFill>
                  <a:srgbClr val="1155CC"/>
                </a:solidFill>
              </a:rPr>
              <a:t>/c/</a:t>
            </a:r>
            <a:r>
              <a:rPr lang="en" sz="1600" i="1" u="sng" dirty="0" err="1">
                <a:solidFill>
                  <a:srgbClr val="1155CC"/>
                </a:solidFill>
              </a:rPr>
              <a:t>favorita</a:t>
            </a:r>
            <a:r>
              <a:rPr lang="en" sz="1600" i="1" u="sng" dirty="0">
                <a:solidFill>
                  <a:srgbClr val="1155CC"/>
                </a:solidFill>
              </a:rPr>
              <a:t>-grocery-sales-forecasting/data</a:t>
            </a:r>
          </a:p>
        </p:txBody>
      </p:sp>
      <p:sp>
        <p:nvSpPr>
          <p:cNvPr id="89" name="Shape 89"/>
          <p:cNvSpPr txBox="1"/>
          <p:nvPr/>
        </p:nvSpPr>
        <p:spPr>
          <a:xfrm>
            <a:off x="729800" y="1944300"/>
            <a:ext cx="4322034" cy="418654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 sz="1600" dirty="0"/>
              <a:t>Sample part of the </a:t>
            </a:r>
            <a:r>
              <a:rPr lang="en" sz="1600" dirty="0" smtClean="0"/>
              <a:t>dataset</a:t>
            </a:r>
            <a:r>
              <a:rPr lang="zh-CN" altLang="en-US" sz="1600" dirty="0" smtClean="0"/>
              <a:t> </a:t>
            </a:r>
            <a:r>
              <a:rPr lang="en-US" altLang="zh-CN" sz="1600" dirty="0" smtClean="0"/>
              <a:t>to analyze</a:t>
            </a:r>
            <a:endParaRPr lang="en" sz="1600" dirty="0"/>
          </a:p>
        </p:txBody>
      </p:sp>
      <p:sp>
        <p:nvSpPr>
          <p:cNvPr id="5" name="Shape 55"/>
          <p:cNvSpPr txBox="1">
            <a:spLocks/>
          </p:cNvSpPr>
          <p:nvPr/>
        </p:nvSpPr>
        <p:spPr>
          <a:xfrm>
            <a:off x="8001000" y="4481277"/>
            <a:ext cx="989815" cy="447816"/>
          </a:xfrm>
          <a:prstGeom prst="rect">
            <a:avLst/>
          </a:prstGeom>
        </p:spPr>
        <p:txBody>
          <a:bodyPr vert="horz" wrap="square" lIns="91425" tIns="91425" rIns="91425" bIns="91425" rtlCol="0" anchor="t" anchorCtr="0">
            <a:no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69850">
              <a:spcBef>
                <a:spcPts val="0"/>
              </a:spcBef>
              <a:buClr>
                <a:schemeClr val="dk1"/>
              </a:buClr>
              <a:buSzPts val="1100"/>
            </a:pPr>
            <a:r>
              <a:rPr lang="zh-CN" altLang="en-US" sz="3600" dirty="0" smtClean="0">
                <a:solidFill>
                  <a:schemeClr val="dk1"/>
                </a:solidFill>
              </a:rPr>
              <a:t>🦁</a:t>
            </a:r>
            <a:endParaRPr lang="en-US" altLang="zh-CN" sz="3600" dirty="0" smtClean="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title"/>
          </p:nvPr>
        </p:nvSpPr>
        <p:spPr>
          <a:xfrm>
            <a:off x="367888" y="1855259"/>
            <a:ext cx="8520600" cy="8418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-US" dirty="0" smtClean="0"/>
              <a:t>Exploratory Data Analysis</a:t>
            </a:r>
            <a:endParaRPr dirty="0"/>
          </a:p>
        </p:txBody>
      </p:sp>
      <p:sp>
        <p:nvSpPr>
          <p:cNvPr id="3" name="Shape 55"/>
          <p:cNvSpPr txBox="1">
            <a:spLocks/>
          </p:cNvSpPr>
          <p:nvPr/>
        </p:nvSpPr>
        <p:spPr>
          <a:xfrm>
            <a:off x="8001000" y="4481277"/>
            <a:ext cx="989815" cy="447816"/>
          </a:xfrm>
          <a:prstGeom prst="rect">
            <a:avLst/>
          </a:prstGeom>
        </p:spPr>
        <p:txBody>
          <a:bodyPr vert="horz" wrap="square" lIns="91425" tIns="91425" rIns="91425" bIns="91425" rtlCol="0" anchor="t" anchorCtr="0">
            <a:no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69850">
              <a:spcBef>
                <a:spcPts val="0"/>
              </a:spcBef>
              <a:buClr>
                <a:schemeClr val="dk1"/>
              </a:buClr>
              <a:buSzPts val="1100"/>
            </a:pPr>
            <a:r>
              <a:rPr lang="zh-CN" altLang="en-US" sz="3600" dirty="0" smtClean="0">
                <a:solidFill>
                  <a:schemeClr val="dk1"/>
                </a:solidFill>
              </a:rPr>
              <a:t>🦁</a:t>
            </a:r>
            <a:endParaRPr lang="en-US" altLang="zh-CN" sz="3600" dirty="0" smtClean="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5486" y="457852"/>
            <a:ext cx="8520600" cy="841800"/>
          </a:xfrm>
        </p:spPr>
        <p:txBody>
          <a:bodyPr/>
          <a:lstStyle/>
          <a:p>
            <a:r>
              <a:rPr lang="en-US" altLang="zh-CN" dirty="0" smtClean="0"/>
              <a:t>Daily</a:t>
            </a:r>
            <a:r>
              <a:rPr lang="zh-CN" altLang="en-US" dirty="0" smtClean="0"/>
              <a:t> </a:t>
            </a:r>
            <a:r>
              <a:rPr lang="en-US" altLang="zh-CN" dirty="0" smtClean="0"/>
              <a:t>Sales</a:t>
            </a:r>
            <a:r>
              <a:rPr lang="zh-CN" altLang="en-US" dirty="0" smtClean="0"/>
              <a:t> </a:t>
            </a:r>
            <a:r>
              <a:rPr lang="en-US" altLang="zh-CN" dirty="0" smtClean="0"/>
              <a:t>Trend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3063" y="1177103"/>
            <a:ext cx="5900894" cy="3644670"/>
          </a:xfrm>
          <a:prstGeom prst="rect">
            <a:avLst/>
          </a:prstGeom>
        </p:spPr>
      </p:pic>
      <p:sp>
        <p:nvSpPr>
          <p:cNvPr id="4" name="Shape 55"/>
          <p:cNvSpPr txBox="1">
            <a:spLocks/>
          </p:cNvSpPr>
          <p:nvPr/>
        </p:nvSpPr>
        <p:spPr>
          <a:xfrm>
            <a:off x="8001000" y="4481277"/>
            <a:ext cx="989815" cy="447816"/>
          </a:xfrm>
          <a:prstGeom prst="rect">
            <a:avLst/>
          </a:prstGeom>
        </p:spPr>
        <p:txBody>
          <a:bodyPr vert="horz" wrap="square" lIns="91425" tIns="91425" rIns="91425" bIns="91425" rtlCol="0" anchor="t" anchorCtr="0">
            <a:no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69850">
              <a:spcBef>
                <a:spcPts val="0"/>
              </a:spcBef>
              <a:buClr>
                <a:schemeClr val="dk1"/>
              </a:buClr>
              <a:buSzPts val="1100"/>
            </a:pPr>
            <a:r>
              <a:rPr lang="zh-CN" altLang="en-US" sz="3600" dirty="0" smtClean="0">
                <a:solidFill>
                  <a:schemeClr val="dk1"/>
                </a:solidFill>
              </a:rPr>
              <a:t>🦁</a:t>
            </a:r>
            <a:endParaRPr lang="en-US" altLang="zh-CN" sz="3600" dirty="0" smtClean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834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432" y="557440"/>
            <a:ext cx="8520600" cy="841800"/>
          </a:xfrm>
        </p:spPr>
        <p:txBody>
          <a:bodyPr/>
          <a:lstStyle/>
          <a:p>
            <a:r>
              <a:rPr lang="en-US" dirty="0" smtClean="0"/>
              <a:t>Sales by</a:t>
            </a:r>
            <a:r>
              <a:rPr lang="zh-CN" altLang="en-US" dirty="0" smtClean="0"/>
              <a:t> </a:t>
            </a:r>
            <a:r>
              <a:rPr lang="en-US" altLang="zh-CN" dirty="0" smtClean="0"/>
              <a:t>D</a:t>
            </a:r>
            <a:r>
              <a:rPr lang="en-US" dirty="0" smtClean="0"/>
              <a:t>ay</a:t>
            </a:r>
            <a:r>
              <a:rPr lang="zh-CN" altLang="en-US" dirty="0" smtClean="0"/>
              <a:t> </a:t>
            </a:r>
            <a:r>
              <a:rPr lang="en-US" altLang="zh-CN" dirty="0" smtClean="0"/>
              <a:t>of Week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8753" y="1246483"/>
            <a:ext cx="6309456" cy="3897017"/>
          </a:xfrm>
          <a:prstGeom prst="rect">
            <a:avLst/>
          </a:prstGeom>
        </p:spPr>
      </p:pic>
      <p:sp>
        <p:nvSpPr>
          <p:cNvPr id="4" name="Shape 55"/>
          <p:cNvSpPr txBox="1">
            <a:spLocks/>
          </p:cNvSpPr>
          <p:nvPr/>
        </p:nvSpPr>
        <p:spPr>
          <a:xfrm>
            <a:off x="8001000" y="4481277"/>
            <a:ext cx="989815" cy="447816"/>
          </a:xfrm>
          <a:prstGeom prst="rect">
            <a:avLst/>
          </a:prstGeom>
        </p:spPr>
        <p:txBody>
          <a:bodyPr vert="horz" wrap="square" lIns="91425" tIns="91425" rIns="91425" bIns="91425" rtlCol="0" anchor="t" anchorCtr="0">
            <a:no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69850">
              <a:spcBef>
                <a:spcPts val="0"/>
              </a:spcBef>
              <a:buClr>
                <a:schemeClr val="dk1"/>
              </a:buClr>
              <a:buSzPts val="1100"/>
            </a:pPr>
            <a:r>
              <a:rPr lang="zh-CN" altLang="en-US" sz="3600" dirty="0" smtClean="0">
                <a:solidFill>
                  <a:schemeClr val="dk1"/>
                </a:solidFill>
              </a:rPr>
              <a:t>🦁</a:t>
            </a:r>
            <a:endParaRPr lang="en-US" altLang="zh-CN" sz="3600" dirty="0" smtClean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7543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433" y="258675"/>
            <a:ext cx="8520600" cy="841800"/>
          </a:xfrm>
        </p:spPr>
        <p:txBody>
          <a:bodyPr/>
          <a:lstStyle/>
          <a:p>
            <a:r>
              <a:rPr lang="en-US" smtClean="0"/>
              <a:t>Sales by Store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3705" y="998836"/>
            <a:ext cx="6230453" cy="3848221"/>
          </a:xfrm>
          <a:prstGeom prst="rect">
            <a:avLst/>
          </a:prstGeom>
        </p:spPr>
      </p:pic>
      <p:sp>
        <p:nvSpPr>
          <p:cNvPr id="4" name="Shape 55"/>
          <p:cNvSpPr txBox="1">
            <a:spLocks/>
          </p:cNvSpPr>
          <p:nvPr/>
        </p:nvSpPr>
        <p:spPr>
          <a:xfrm>
            <a:off x="8001000" y="4481277"/>
            <a:ext cx="989815" cy="447816"/>
          </a:xfrm>
          <a:prstGeom prst="rect">
            <a:avLst/>
          </a:prstGeom>
        </p:spPr>
        <p:txBody>
          <a:bodyPr vert="horz" wrap="square" lIns="91425" tIns="91425" rIns="91425" bIns="91425" rtlCol="0" anchor="t" anchorCtr="0">
            <a:no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69850">
              <a:spcBef>
                <a:spcPts val="0"/>
              </a:spcBef>
              <a:buClr>
                <a:schemeClr val="dk1"/>
              </a:buClr>
              <a:buSzPts val="1100"/>
            </a:pPr>
            <a:r>
              <a:rPr lang="zh-CN" altLang="en-US" sz="3600" dirty="0" smtClean="0">
                <a:solidFill>
                  <a:schemeClr val="dk1"/>
                </a:solidFill>
              </a:rPr>
              <a:t>🦁</a:t>
            </a:r>
            <a:endParaRPr lang="en-US" altLang="zh-CN" sz="3600" dirty="0" smtClean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4778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Crop</Template>
  <TotalTime>28</TotalTime>
  <Words>347</Words>
  <Application>Microsoft Macintosh PowerPoint</Application>
  <PresentationFormat>全屏显示(16:9)</PresentationFormat>
  <Paragraphs>93</Paragraphs>
  <Slides>20</Slides>
  <Notes>13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6" baseType="lpstr">
      <vt:lpstr>Calibri</vt:lpstr>
      <vt:lpstr>Calibri Light</vt:lpstr>
      <vt:lpstr>DengXian</vt:lpstr>
      <vt:lpstr>DengXian Light</vt:lpstr>
      <vt:lpstr>Arial</vt:lpstr>
      <vt:lpstr>Office Theme</vt:lpstr>
      <vt:lpstr>COMSE 6998 </vt:lpstr>
      <vt:lpstr>Introduction</vt:lpstr>
      <vt:lpstr>PowerPoint 演示文稿</vt:lpstr>
      <vt:lpstr>Traditional Grocery vs New Tech Reforming</vt:lpstr>
      <vt:lpstr>Data Source</vt:lpstr>
      <vt:lpstr>Exploratory Data Analysis</vt:lpstr>
      <vt:lpstr>Daily Sales Trend</vt:lpstr>
      <vt:lpstr>Sales by Day of Week</vt:lpstr>
      <vt:lpstr>Sales by Store</vt:lpstr>
      <vt:lpstr>Holiday</vt:lpstr>
      <vt:lpstr>Holiday Type</vt:lpstr>
      <vt:lpstr>Sales by Location</vt:lpstr>
      <vt:lpstr>MEATS</vt:lpstr>
      <vt:lpstr>LogMA Model Overview</vt:lpstr>
      <vt:lpstr>LogMA model Overview</vt:lpstr>
      <vt:lpstr>LogMA model Overview</vt:lpstr>
      <vt:lpstr>LogMA Model Results</vt:lpstr>
      <vt:lpstr>Prediction by Prophet</vt:lpstr>
      <vt:lpstr>Report Engine  Prototype</vt:lpstr>
      <vt:lpstr>Conclusion</vt:lpstr>
    </vt:vector>
  </TitlesOfParts>
  <LinksUpToDate>false</LinksUpToDate>
  <SharedDoc>false</SharedDoc>
  <HyperlinksChanged>false</HyperlinksChanged>
  <AppVersion>15.0024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Lei Yangxue</cp:lastModifiedBy>
  <cp:revision>9</cp:revision>
  <dcterms:modified xsi:type="dcterms:W3CDTF">2017-12-08T01:13:10Z</dcterms:modified>
</cp:coreProperties>
</file>